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5" r:id="rId3"/>
    <p:sldId id="282" r:id="rId4"/>
    <p:sldId id="269" r:id="rId5"/>
    <p:sldId id="270" r:id="rId6"/>
    <p:sldId id="271" r:id="rId7"/>
    <p:sldId id="272" r:id="rId8"/>
    <p:sldId id="278" r:id="rId9"/>
    <p:sldId id="279" r:id="rId10"/>
    <p:sldId id="280" r:id="rId11"/>
    <p:sldId id="28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  <a:srgbClr val="0099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82EC7BD-493B-465D-AF5B-711EE7A15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48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23E26-94DF-4080-B6D5-A7962ACEC16B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4025"/>
            <a:ext cx="5486400" cy="4114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9293F-20A3-46EC-BD6B-9DBA3C70E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9293F-20A3-46EC-BD6B-9DBA3C70E0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06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9293F-20A3-46EC-BD6B-9DBA3C70E0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7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pPr>
              <a:defRPr/>
            </a:pPr>
            <a:fld id="{EC66A651-F980-441D-9712-3EEA38C16B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193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81DBE-B317-4AFE-80A2-7DC8B6DCA4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23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BC98F-BD33-4744-B527-29C723EB08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0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B1369-56D9-4112-AB52-4326F5D8C5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6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BA90F-E098-46CD-913B-7E18BADBBE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23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2633-3327-42AF-833F-BAF16EC6CB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49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1E034-224D-49FD-B431-9EB44FEA82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21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95549-6376-4773-AF09-BE8FD084E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78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B033-0CBB-494E-8A8D-B6EA92C3C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21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E032F-C30A-4F77-A2B3-D3C391EA3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10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DD36E-618F-441A-9CC4-F0CB24911D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0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fld id="{CACA533E-1B35-4768-9829-AC5AD8FBBB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1371600"/>
          </a:xfrm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chemeClr val="accent1"/>
                </a:solidFill>
              </a:rPr>
              <a:t>Me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llamo</a:t>
            </a:r>
            <a:r>
              <a:rPr lang="en-US" altLang="en-US" sz="3600" dirty="0" smtClean="0">
                <a:solidFill>
                  <a:schemeClr val="accent1"/>
                </a:solidFill>
              </a:rPr>
              <a:t> ___________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Clase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601</a:t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fecha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es</a:t>
            </a:r>
            <a:r>
              <a:rPr lang="en-US" altLang="en-US" sz="3600" dirty="0" smtClean="0">
                <a:solidFill>
                  <a:schemeClr val="accent1"/>
                </a:solidFill>
              </a:rPr>
              <a:t> 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12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enero</a:t>
            </a:r>
            <a:r>
              <a:rPr lang="en-US" altLang="en-US" sz="3600" dirty="0" smtClean="0">
                <a:solidFill>
                  <a:schemeClr val="accent1"/>
                </a:solidFill>
              </a:rPr>
              <a:t> del 2015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839200" cy="5638800"/>
          </a:xfrm>
        </p:spPr>
        <p:txBody>
          <a:bodyPr/>
          <a:lstStyle/>
          <a:p>
            <a:pPr marL="762000" indent="-762000" eaLnBrk="1" hangingPunct="1">
              <a:buFontTx/>
              <a:buNone/>
            </a:pPr>
            <a:r>
              <a:rPr lang="es-ES_tradnl" altLang="en-US" sz="3200" dirty="0" smtClean="0">
                <a:solidFill>
                  <a:srgbClr val="FF3300"/>
                </a:solidFill>
              </a:rPr>
              <a:t>Propósito # 42:</a:t>
            </a:r>
            <a:r>
              <a:rPr lang="es-ES_tradnl" altLang="en-US" sz="3200" dirty="0" smtClean="0">
                <a:solidFill>
                  <a:schemeClr val="folHlink"/>
                </a:solidFill>
              </a:rPr>
              <a:t> </a:t>
            </a:r>
            <a:r>
              <a:rPr lang="es-ES_tradnl" altLang="en-US" sz="3200" dirty="0" smtClean="0"/>
              <a:t>¿Tienes una casa o un apartamento?</a:t>
            </a:r>
          </a:p>
          <a:p>
            <a:pPr marL="762000" indent="-762000" eaLnBrk="1" hangingPunct="1">
              <a:buFontTx/>
              <a:buNone/>
            </a:pPr>
            <a:r>
              <a:rPr lang="es-ES_tradnl" altLang="en-US" sz="3200" dirty="0" smtClean="0">
                <a:solidFill>
                  <a:srgbClr val="FF3300"/>
                </a:solidFill>
              </a:rPr>
              <a:t>Actividad Inicial: </a:t>
            </a:r>
          </a:p>
          <a:p>
            <a:pPr marL="762000" indent="-762000" eaLnBrk="1" hangingPunct="1">
              <a:buFontTx/>
              <a:buNone/>
            </a:pPr>
            <a:r>
              <a:rPr lang="es-ES_tradnl" altLang="en-US" sz="3200" dirty="0" err="1" smtClean="0"/>
              <a:t>Copy</a:t>
            </a:r>
            <a:r>
              <a:rPr lang="es-ES_tradnl" altLang="en-US" sz="3200" dirty="0" smtClean="0"/>
              <a:t> &amp; complete </a:t>
            </a:r>
            <a:r>
              <a:rPr lang="es-ES_tradnl" altLang="en-US" sz="3200" dirty="0" err="1" smtClean="0"/>
              <a:t>with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the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correct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form</a:t>
            </a:r>
            <a:r>
              <a:rPr lang="es-ES_tradnl" altLang="en-US" sz="3200" dirty="0" smtClean="0"/>
              <a:t> of </a:t>
            </a:r>
            <a:r>
              <a:rPr lang="es-ES_tradnl" altLang="en-US" sz="3200" dirty="0" err="1" smtClean="0"/>
              <a:t>the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verb</a:t>
            </a:r>
            <a:r>
              <a:rPr lang="es-ES_tradnl" altLang="en-US" sz="3200" dirty="0" smtClean="0"/>
              <a:t> “SER”: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¡Hola! Yo ___________ </a:t>
            </a:r>
            <a:r>
              <a:rPr lang="es-ES_tradnl" altLang="en-US" sz="3200" i="1" dirty="0" smtClean="0"/>
              <a:t>(</a:t>
            </a:r>
            <a:r>
              <a:rPr lang="es-ES_tradnl" altLang="en-US" sz="3200" i="1" dirty="0" err="1" smtClean="0"/>
              <a:t>your</a:t>
            </a:r>
            <a:r>
              <a:rPr lang="es-ES_tradnl" altLang="en-US" sz="3200" i="1" dirty="0" smtClean="0"/>
              <a:t> </a:t>
            </a:r>
            <a:r>
              <a:rPr lang="es-ES_tradnl" altLang="en-US" sz="3200" i="1" dirty="0" err="1" smtClean="0"/>
              <a:t>name</a:t>
            </a:r>
            <a:r>
              <a:rPr lang="es-ES_tradnl" altLang="en-US" sz="3200" i="1" dirty="0" smtClean="0"/>
              <a:t>)</a:t>
            </a:r>
            <a:r>
              <a:rPr lang="es-ES_tradnl" altLang="en-US" sz="3200" dirty="0" smtClean="0"/>
              <a:t> 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Yo ______ de __________ </a:t>
            </a:r>
            <a:r>
              <a:rPr lang="es-ES_tradnl" altLang="en-US" sz="3200" i="1" dirty="0" smtClean="0"/>
              <a:t>(a place)</a:t>
            </a:r>
            <a:endParaRPr lang="es-ES_tradnl" altLang="en-US" sz="3200" dirty="0" smtClean="0"/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¿Quién ________ tú?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Y, ¿de donde ________ tú?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743200" y="3886200"/>
            <a:ext cx="25146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3000" b="1">
                <a:solidFill>
                  <a:srgbClr val="009900"/>
                </a:solidFill>
              </a:rPr>
              <a:t>soy…</a:t>
            </a:r>
            <a:r>
              <a:rPr lang="es-ES_tradnl" altLang="en-US" sz="3000" i="1">
                <a:solidFill>
                  <a:srgbClr val="009900"/>
                </a:solidFill>
              </a:rPr>
              <a:t>(Helen)</a:t>
            </a:r>
            <a:endParaRPr lang="es-ES_tradnl" altLang="en-US" sz="3000">
              <a:solidFill>
                <a:srgbClr val="009900"/>
              </a:solidFill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698625" y="4456113"/>
            <a:ext cx="16541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3000" b="1">
                <a:solidFill>
                  <a:srgbClr val="009900"/>
                </a:solidFill>
              </a:rPr>
              <a:t>soy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581400" y="4456113"/>
            <a:ext cx="22860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3000" b="1">
                <a:solidFill>
                  <a:srgbClr val="009900"/>
                </a:solidFill>
              </a:rPr>
              <a:t>Nueva York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2689225" y="5065713"/>
            <a:ext cx="16541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3000" b="1">
                <a:solidFill>
                  <a:srgbClr val="009900"/>
                </a:solidFill>
              </a:rPr>
              <a:t>eres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908425" y="5638800"/>
            <a:ext cx="16541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3000" b="1">
                <a:solidFill>
                  <a:srgbClr val="009900"/>
                </a:solidFill>
              </a:rPr>
              <a:t>eres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build="p"/>
      <p:bldP spid="2055" grpId="0" build="p"/>
      <p:bldP spid="2056" grpId="0" build="p"/>
      <p:bldP spid="2057" grpId="0" build="p"/>
      <p:bldP spid="205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2336" y="-1905000"/>
            <a:ext cx="16670536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44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114800"/>
          </a:xfrm>
        </p:spPr>
        <p:txBody>
          <a:bodyPr/>
          <a:lstStyle/>
          <a:p>
            <a:r>
              <a:rPr lang="en-US" dirty="0" smtClean="0"/>
              <a:t>Textbook: 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p.65</a:t>
            </a:r>
          </a:p>
          <a:p>
            <a:r>
              <a:rPr lang="en-US" dirty="0" smtClean="0"/>
              <a:t>Make VOCABULARY INDEX CARDS with today’s words</a:t>
            </a:r>
          </a:p>
          <a:p>
            <a:r>
              <a:rPr lang="en-US" dirty="0" smtClean="0"/>
              <a:t>TOMORROW </a:t>
            </a:r>
            <a:r>
              <a:rPr lang="en-US" u="sng" dirty="0" smtClean="0"/>
              <a:t>QUIZ</a:t>
            </a:r>
            <a:r>
              <a:rPr lang="en-US" dirty="0" smtClean="0"/>
              <a:t> ON FAMILY!!!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28600" y="-381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endParaRPr lang="en-US" kern="0" dirty="0" smtClean="0">
              <a:solidFill>
                <a:srgbClr val="FF0000"/>
              </a:solidFill>
            </a:endParaRPr>
          </a:p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42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4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CC0000"/>
                </a:solidFill>
              </a:rPr>
              <a:t>Repaso</a:t>
            </a:r>
            <a:r>
              <a:rPr lang="en-US" altLang="en-US" dirty="0" smtClean="0">
                <a:solidFill>
                  <a:srgbClr val="CC0000"/>
                </a:solidFill>
              </a:rPr>
              <a:t> de la </a:t>
            </a:r>
            <a:r>
              <a:rPr lang="en-US" altLang="en-US" dirty="0" err="1" smtClean="0">
                <a:solidFill>
                  <a:srgbClr val="CC0000"/>
                </a:solidFill>
              </a:rPr>
              <a:t>Tarea</a:t>
            </a:r>
            <a:r>
              <a:rPr lang="en-US" altLang="en-US" dirty="0" smtClean="0">
                <a:solidFill>
                  <a:srgbClr val="CC0000"/>
                </a:solidFill>
              </a:rPr>
              <a:t> 41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86800" cy="5715000"/>
          </a:xfrm>
        </p:spPr>
        <p:txBody>
          <a:bodyPr/>
          <a:lstStyle/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El esposo </a:t>
            </a:r>
            <a:r>
              <a:rPr lang="es-ES" altLang="en-US" sz="2200" dirty="0" smtClean="0">
                <a:latin typeface="Times New Roman" pitchFamily="18" charset="0"/>
              </a:rPr>
              <a:t>de María Ramos se llama ______________________________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La hija</a:t>
            </a:r>
            <a:r>
              <a:rPr lang="es-ES" altLang="en-US" sz="2200" dirty="0" smtClean="0">
                <a:latin typeface="Times New Roman" pitchFamily="18" charset="0"/>
              </a:rPr>
              <a:t> de Roberto Pérez Molina se llama _________________________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El padre</a:t>
            </a:r>
            <a:r>
              <a:rPr lang="es-ES" altLang="en-US" sz="2200" b="1" u="sng" dirty="0" smtClean="0">
                <a:latin typeface="Times New Roman" pitchFamily="18" charset="0"/>
              </a:rPr>
              <a:t> </a:t>
            </a:r>
            <a:r>
              <a:rPr lang="es-ES" altLang="en-US" sz="2200" dirty="0" smtClean="0">
                <a:latin typeface="Times New Roman" pitchFamily="18" charset="0"/>
              </a:rPr>
              <a:t>de Carmen Pérez Gomes se llama 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La hermana </a:t>
            </a:r>
            <a:r>
              <a:rPr lang="es-ES" altLang="en-US" sz="2200" dirty="0" smtClean="0">
                <a:latin typeface="Times New Roman" pitchFamily="18" charset="0"/>
              </a:rPr>
              <a:t>de Felipe Santos Pérez se llama 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El abuelo </a:t>
            </a:r>
            <a:r>
              <a:rPr lang="es-ES" altLang="en-US" sz="2200" dirty="0" smtClean="0">
                <a:latin typeface="Times New Roman" pitchFamily="18" charset="0"/>
              </a:rPr>
              <a:t>de Antonio Pérez Gómez se llama 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La tía </a:t>
            </a:r>
            <a:r>
              <a:rPr lang="es-ES" altLang="en-US" sz="2200" dirty="0" smtClean="0">
                <a:latin typeface="Times New Roman" pitchFamily="18" charset="0"/>
              </a:rPr>
              <a:t>de Isabel Santos Pérez se llama ____________________________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El primo </a:t>
            </a:r>
            <a:r>
              <a:rPr lang="es-ES" altLang="en-US" sz="2200" dirty="0" smtClean="0">
                <a:latin typeface="Times New Roman" pitchFamily="18" charset="0"/>
              </a:rPr>
              <a:t>de Felipe Santos Pérez se llama _________________________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La sobrina </a:t>
            </a:r>
            <a:r>
              <a:rPr lang="es-ES" altLang="en-US" sz="2200" dirty="0" smtClean="0">
                <a:latin typeface="Times New Roman" pitchFamily="18" charset="0"/>
              </a:rPr>
              <a:t>de Rosa Pérez de Santos se llama 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Un nieto </a:t>
            </a:r>
            <a:r>
              <a:rPr lang="es-ES" altLang="en-US" sz="2200" dirty="0" smtClean="0">
                <a:latin typeface="Times New Roman" pitchFamily="18" charset="0"/>
              </a:rPr>
              <a:t>de Roberto Pérez Molina se llama 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Los padres</a:t>
            </a:r>
            <a:r>
              <a:rPr lang="es-ES" altLang="en-US" sz="2200" dirty="0" smtClean="0">
                <a:latin typeface="Times New Roman" pitchFamily="18" charset="0"/>
              </a:rPr>
              <a:t> de Juan Pérez Ramos y Rosa Pérez se llaman </a:t>
            </a:r>
            <a:endParaRPr lang="en-US" altLang="en-US" sz="2200" dirty="0" smtClean="0">
              <a:latin typeface="Times New Roman" pitchFamily="18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1089025" y="9906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 dirty="0">
                <a:solidFill>
                  <a:srgbClr val="009900"/>
                </a:solidFill>
                <a:latin typeface="Times New Roman" pitchFamily="18" charset="0"/>
              </a:rPr>
              <a:t>Roberto Pérez Molina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990600" y="16002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Rosa Pérez de Santos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990600" y="22098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Juan Pérez Ramos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990600" y="28194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Isabel Santos Pérez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990600" y="34290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Roberto Pérez Molina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990600" y="39624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Ana Gómez de Pérez </a:t>
            </a: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990600" y="4608513"/>
            <a:ext cx="45497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Antonio Pérez Gómez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990600" y="5218113"/>
            <a:ext cx="45497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Carmen Pérez Gómez</a:t>
            </a: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152400" y="5827713"/>
            <a:ext cx="95250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1900" b="1">
                <a:solidFill>
                  <a:srgbClr val="009900"/>
                </a:solidFill>
                <a:latin typeface="Times New Roman" pitchFamily="18" charset="0"/>
              </a:rPr>
              <a:t>Carmen Pérez Gómez/Antonio Pérez Gómez/Felipe Santos Pérez/Isabel Santos Pérez</a:t>
            </a: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990600" y="6437313"/>
            <a:ext cx="76962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Roberto Pérez Molina y Maria Ramos Pérez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6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6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6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6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6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build="p"/>
      <p:bldP spid="46085" grpId="0" build="p"/>
      <p:bldP spid="46086" grpId="0" build="p"/>
      <p:bldP spid="46087" grpId="0" build="p"/>
      <p:bldP spid="46088" grpId="0" build="p"/>
      <p:bldP spid="46089" grpId="0" build="p"/>
      <p:bldP spid="46090" grpId="0" build="p"/>
      <p:bldP spid="46091" grpId="0" build="p"/>
      <p:bldP spid="46092" grpId="0" build="p"/>
      <p:bldP spid="4609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75438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8392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C.</a:t>
            </a:r>
          </a:p>
          <a:p>
            <a:pPr marL="0" indent="0">
              <a:buNone/>
            </a:pPr>
            <a:r>
              <a:rPr lang="es-ES_tradnl" sz="3200" dirty="0"/>
              <a:t>1. Carmen Pérez Gómez se casa con Manuel Ortega Soto. ¿Cuál es el nuevo nombre de Carmen?</a:t>
            </a:r>
            <a:endParaRPr lang="en-US" sz="3200" dirty="0"/>
          </a:p>
          <a:p>
            <a:pPr marL="0" indent="0">
              <a:buNone/>
            </a:pPr>
            <a:r>
              <a:rPr lang="es-ES_tradnl" sz="3200" dirty="0"/>
              <a:t>2. Ellos tienen un hijo, Jorge. ¿Cuál es el nombre completo de él?</a:t>
            </a:r>
            <a:endParaRPr lang="en-US" sz="3200" dirty="0"/>
          </a:p>
          <a:p>
            <a:pPr marL="0" indent="0">
              <a:buNone/>
            </a:pPr>
            <a:r>
              <a:rPr lang="es-ES_tradnl" sz="3200" dirty="0"/>
              <a:t>3. Felipe Santos Pérez se casa con Nadia Ramírez Huerta.  ¿Cuál es el nuevo nombre de Nadia?</a:t>
            </a:r>
            <a:endParaRPr lang="en-US" sz="3200" dirty="0"/>
          </a:p>
          <a:p>
            <a:pPr marL="0" indent="0">
              <a:buNone/>
            </a:pPr>
            <a:r>
              <a:rPr lang="es-ES_tradnl" sz="3200" dirty="0"/>
              <a:t>4. Ellos tienen gemelos, Inés y Tadeo. ¿Cuáles son los nombres completos de ellos?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133600" y="22098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Carmen </a:t>
            </a:r>
            <a:r>
              <a:rPr lang="es-ES_tradnl" altLang="en-US" sz="2800" b="1" dirty="0">
                <a:solidFill>
                  <a:srgbClr val="009900"/>
                </a:solidFill>
                <a:latin typeface="Times New Roman" pitchFamily="18" charset="0"/>
              </a:rPr>
              <a:t>Pérez </a:t>
            </a:r>
            <a:r>
              <a:rPr lang="es-ES_tradnl" alt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 de Ortega</a:t>
            </a:r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70425" y="33528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Jorge Ortega Pérez</a:t>
            </a:r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774825" y="4913312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Nadia Huerta de Santos</a:t>
            </a:r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79488" y="6324600"/>
            <a:ext cx="67929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Inés Santos Huerta y Tadeo Santos Huerta</a:t>
            </a:r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6870700" cy="7620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CC0000"/>
                </a:solidFill>
              </a:rPr>
              <a:t>Vocabulario Nuevo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0263" y="2581275"/>
            <a:ext cx="1654175" cy="49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La Casa</a:t>
            </a:r>
          </a:p>
        </p:txBody>
      </p:sp>
      <p:pic>
        <p:nvPicPr>
          <p:cNvPr id="6148" name="Picture 4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47800"/>
            <a:ext cx="56388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38200" y="3276600"/>
            <a:ext cx="160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House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752600" y="5791200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FF"/>
                </a:solidFill>
                <a:latin typeface="Comic Sans MS" pitchFamily="66" charset="0"/>
              </a:rPr>
              <a:t>La Casa Privada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334000" y="58674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Private House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  <p:bldP spid="38917" grpId="0"/>
      <p:bldP spid="38918" grpId="0"/>
      <p:bldP spid="389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0" y="838200"/>
            <a:ext cx="3017838" cy="3810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FF"/>
                </a:solidFill>
              </a:rPr>
              <a:t>El Edificio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260850"/>
            <a:ext cx="38100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El Apartamento</a:t>
            </a:r>
          </a:p>
        </p:txBody>
      </p:sp>
      <p:pic>
        <p:nvPicPr>
          <p:cNvPr id="7172" name="Picture 4" descr="bui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42900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791200" y="15240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Building</a:t>
            </a:r>
          </a:p>
        </p:txBody>
      </p:sp>
      <p:pic>
        <p:nvPicPr>
          <p:cNvPr id="7174" name="Picture 6" descr="Apart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3556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3733800" y="1066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4419600" y="5227638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057400" y="4876800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Apartment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4648200" y="2667000"/>
            <a:ext cx="4114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0000FF"/>
                </a:solidFill>
                <a:latin typeface="CAC Futura Casual" pitchFamily="2" charset="0"/>
              </a:rPr>
              <a:t>La casa de apartamento</a:t>
            </a:r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733800" y="2438400"/>
            <a:ext cx="914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779588" y="5564188"/>
            <a:ext cx="381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3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es-ES_tradnl" altLang="en-US" sz="3000" kern="0" dirty="0" smtClean="0">
                <a:solidFill>
                  <a:srgbClr val="0000FF"/>
                </a:solidFill>
              </a:rPr>
              <a:t>El Departamento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  <p:bldP spid="39941" grpId="0"/>
      <p:bldP spid="39945" grpId="0"/>
      <p:bldP spid="39946" grpId="0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2286000" cy="6096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CC"/>
                </a:solidFill>
              </a:rPr>
              <a:t>La Sala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0" y="2971800"/>
            <a:ext cx="31242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dirty="0" smtClean="0">
                <a:solidFill>
                  <a:srgbClr val="0000CC"/>
                </a:solidFill>
              </a:rPr>
              <a:t>El Comedor</a:t>
            </a:r>
          </a:p>
        </p:txBody>
      </p:sp>
      <p:pic>
        <p:nvPicPr>
          <p:cNvPr id="8196" name="Picture 4" descr="living 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"/>
            <a:ext cx="3962400" cy="252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H="1" flipV="1">
            <a:off x="2286000" y="1066800"/>
            <a:ext cx="2133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198" name="Picture 6" descr="dining r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133600"/>
            <a:ext cx="36068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886200" y="3505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8" descr="bedro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206875"/>
            <a:ext cx="3511261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286000" y="48006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El Dormitorio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362200" y="59436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La Recamara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 flipV="1">
            <a:off x="4953000" y="51054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4876800" y="58674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>
                <a:latin typeface="Comic Sans MS" pitchFamily="66" charset="0"/>
              </a:rPr>
              <a:t>Bedroom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304800" y="1203325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Living Room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5334000" y="3429000"/>
            <a:ext cx="2971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 dirty="0" err="1">
                <a:latin typeface="Comic Sans MS" pitchFamily="66" charset="0"/>
              </a:rPr>
              <a:t>Dining</a:t>
            </a:r>
            <a:r>
              <a:rPr lang="es-ES_tradnl" altLang="en-US" sz="3000" dirty="0">
                <a:latin typeface="Comic Sans MS" pitchFamily="66" charset="0"/>
              </a:rPr>
              <a:t> </a:t>
            </a:r>
            <a:r>
              <a:rPr lang="es-ES_tradnl" altLang="en-US" sz="3000" dirty="0" err="1">
                <a:latin typeface="Comic Sans MS" pitchFamily="66" charset="0"/>
              </a:rPr>
              <a:t>Room</a:t>
            </a:r>
            <a:endParaRPr lang="es-ES_tradnl" altLang="en-US" sz="3000" dirty="0">
              <a:latin typeface="Comic Sans MS" pitchFamily="66" charset="0"/>
            </a:endParaRP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1828800" y="5364163"/>
            <a:ext cx="3810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solidFill>
                  <a:srgbClr val="0000CC"/>
                </a:solidFill>
                <a:latin typeface="Comic Sans MS" pitchFamily="66" charset="0"/>
              </a:rPr>
              <a:t>El cuarto de dormir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H="1">
            <a:off x="5334000" y="5715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0" y="-76200"/>
            <a:ext cx="3048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eaLnBrk="1" hangingPunct="1"/>
            <a:r>
              <a:rPr lang="es-ES_tradnl" altLang="en-US" sz="3000" kern="0" dirty="0" smtClean="0">
                <a:solidFill>
                  <a:srgbClr val="009900"/>
                </a:solidFill>
              </a:rPr>
              <a:t>Los cuartos</a:t>
            </a:r>
            <a:endParaRPr lang="es-ES_tradnl" altLang="en-US" sz="3000" kern="0" dirty="0" smtClean="0">
              <a:solidFill>
                <a:srgbClr val="009900"/>
              </a:solidFill>
            </a:endParaRP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2286000" y="-762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 dirty="0" err="1" smtClean="0">
                <a:latin typeface="CAC Futura Casual" pitchFamily="2" charset="0"/>
              </a:rPr>
              <a:t>rooms</a:t>
            </a:r>
            <a:endParaRPr lang="es-ES_tradnl" altLang="en-US" sz="3000" dirty="0">
              <a:latin typeface="CAC Futura Casua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  <p:bldP spid="40969" grpId="0"/>
      <p:bldP spid="40970" grpId="0"/>
      <p:bldP spid="40973" grpId="0"/>
      <p:bldP spid="40974" grpId="0"/>
      <p:bldP spid="40975" grpId="0"/>
      <p:bldP spid="409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25" y="1039813"/>
            <a:ext cx="2905125" cy="538162"/>
          </a:xfrm>
        </p:spPr>
        <p:txBody>
          <a:bodyPr/>
          <a:lstStyle/>
          <a:p>
            <a:pPr eaLnBrk="1" hangingPunct="1"/>
            <a:r>
              <a:rPr lang="es-ES_tradnl" altLang="en-US" sz="3000" b="1" smtClean="0">
                <a:solidFill>
                  <a:schemeClr val="accent2"/>
                </a:solidFill>
              </a:rPr>
              <a:t>La Cocina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1524000"/>
            <a:ext cx="2057400" cy="45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100" smtClean="0"/>
              <a:t>Kitchen</a:t>
            </a:r>
          </a:p>
        </p:txBody>
      </p:sp>
      <p:pic>
        <p:nvPicPr>
          <p:cNvPr id="9220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419600" y="12954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222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78238"/>
            <a:ext cx="412750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295400" y="41148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Baño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1371600" y="4876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Bathroom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3124200" y="44958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28600" y="5592763"/>
            <a:ext cx="4191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cuarto de baño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  <p:bldP spid="41991" grpId="0"/>
      <p:bldP spid="41992" grpId="0"/>
      <p:bldP spid="419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6950" y="-1219200"/>
            <a:ext cx="13620750" cy="891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-76200" y="101600"/>
            <a:ext cx="44196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495800" y="1524000"/>
            <a:ext cx="4805363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95800" y="2819400"/>
            <a:ext cx="4805362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0400" y="1295400"/>
            <a:ext cx="0" cy="990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62175" y="4953000"/>
            <a:ext cx="0" cy="609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2000" y="5181600"/>
            <a:ext cx="0" cy="7620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38600" y="4191000"/>
            <a:ext cx="0" cy="10668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1552575" y="5334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garden</a:t>
            </a: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2743200" y="8382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tree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0" y="5715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Flower</a:t>
            </a:r>
          </a:p>
        </p:txBody>
      </p:sp>
      <p:sp>
        <p:nvSpPr>
          <p:cNvPr id="10256" name="Rectangle 23"/>
          <p:cNvSpPr>
            <a:spLocks noChangeArrowheads="1"/>
          </p:cNvSpPr>
          <p:nvPr/>
        </p:nvSpPr>
        <p:spPr bwMode="auto">
          <a:xfrm>
            <a:off x="152400" y="1414463"/>
            <a:ext cx="1676400" cy="6096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latin typeface="CAC Futura Casual" pitchFamily="2" charset="0"/>
              </a:rPr>
              <a:t>una planta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485775" y="8128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plant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3686175" y="51054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car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467600" y="2286000"/>
            <a:ext cx="12954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953000" y="2743200"/>
            <a:ext cx="194468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7416800" y="2209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CC0000"/>
                </a:solidFill>
                <a:latin typeface="CAC Futura Casual" pitchFamily="2" charset="0"/>
              </a:rPr>
              <a:t>Outskirts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629400" y="3657600"/>
            <a:ext cx="14097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5257800" y="2590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solidFill>
                  <a:srgbClr val="0000FF"/>
                </a:solidFill>
                <a:latin typeface="CAC Futura Casual" pitchFamily="2" charset="0"/>
              </a:rPr>
              <a:t>suburbs</a:t>
            </a: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6629400" y="3581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In </a:t>
            </a:r>
            <a:r>
              <a:rPr lang="es-ES_tradnl" altLang="en-US" dirty="0" err="1">
                <a:solidFill>
                  <a:srgbClr val="009900"/>
                </a:solidFill>
                <a:latin typeface="CAC Futura Casual" pitchFamily="2" charset="0"/>
              </a:rPr>
              <a:t>front</a:t>
            </a:r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 of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7086600" y="5715000"/>
            <a:ext cx="1143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6" name="Rectangle 23"/>
          <p:cNvSpPr>
            <a:spLocks noChangeArrowheads="1"/>
          </p:cNvSpPr>
          <p:nvPr/>
        </p:nvSpPr>
        <p:spPr bwMode="auto">
          <a:xfrm>
            <a:off x="6781800" y="5638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7030A0"/>
                </a:solidFill>
                <a:latin typeface="CAC Futura Casual" pitchFamily="2" charset="0"/>
              </a:rPr>
              <a:t>behind</a:t>
            </a:r>
            <a:r>
              <a:rPr lang="es-ES_tradnl" altLang="en-US" dirty="0">
                <a:solidFill>
                  <a:srgbClr val="7030A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7030A0"/>
              </a:solidFill>
              <a:latin typeface="CAC Futura Casual" pitchFamily="2" charset="0"/>
            </a:endParaRPr>
          </a:p>
        </p:txBody>
      </p:sp>
      <p:sp>
        <p:nvSpPr>
          <p:cNvPr id="10267" name="TextBox 43"/>
          <p:cNvSpPr txBox="1">
            <a:spLocks noChangeArrowheads="1"/>
          </p:cNvSpPr>
          <p:nvPr/>
        </p:nvSpPr>
        <p:spPr bwMode="auto">
          <a:xfrm>
            <a:off x="4495800" y="5334000"/>
            <a:ext cx="4805363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4800600" y="5029200"/>
            <a:ext cx="16764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4826000" y="4876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800080"/>
                </a:solidFill>
                <a:latin typeface="CAC Futura Casual" pitchFamily="2" charset="0"/>
              </a:rPr>
              <a:t>a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round</a:t>
            </a:r>
            <a:r>
              <a:rPr lang="es-ES_tradnl" altLang="en-US" dirty="0" smtClean="0">
                <a:solidFill>
                  <a:srgbClr val="80008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800080"/>
              </a:solidFill>
              <a:latin typeface="CAC Futura Casual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5800" y="4114800"/>
            <a:ext cx="4495800" cy="838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724400" y="4114800"/>
            <a:ext cx="4495800" cy="892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Hay </a:t>
            </a:r>
            <a:r>
              <a:rPr lang="en-US" sz="2600" dirty="0" err="1" smtClean="0"/>
              <a:t>muchas</a:t>
            </a:r>
            <a:r>
              <a:rPr lang="en-US" sz="2600" dirty="0" smtClean="0"/>
              <a:t> </a:t>
            </a:r>
            <a:r>
              <a:rPr lang="en-US" sz="2600" dirty="0" err="1" smtClean="0"/>
              <a:t>plantas</a:t>
            </a:r>
            <a:r>
              <a:rPr lang="en-US" sz="2600" dirty="0" smtClean="0"/>
              <a:t> y </a:t>
            </a:r>
            <a:r>
              <a:rPr lang="en-US" sz="2600" dirty="0" err="1" smtClean="0"/>
              <a:t>arboles</a:t>
            </a:r>
            <a:r>
              <a:rPr lang="en-US" sz="2600" dirty="0" smtClean="0"/>
              <a:t> </a:t>
            </a:r>
            <a:r>
              <a:rPr lang="en-US" sz="2600" dirty="0" err="1" smtClean="0"/>
              <a:t>alrededor</a:t>
            </a:r>
            <a:r>
              <a:rPr lang="en-US" sz="2600" dirty="0" smtClean="0"/>
              <a:t> de la casa.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0" grpId="0"/>
      <p:bldP spid="22" grpId="0"/>
      <p:bldP spid="23" grpId="0"/>
      <p:bldP spid="25" grpId="0"/>
      <p:bldP spid="26" grpId="0"/>
      <p:bldP spid="31" grpId="0"/>
      <p:bldP spid="39" grpId="0"/>
      <p:bldP spid="40" grpId="0"/>
      <p:bldP spid="10266" grpId="0"/>
      <p:bldP spid="10267" grpId="0" animBg="1"/>
      <p:bldP spid="34" grpId="0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0806" y="-1295400"/>
            <a:ext cx="15721806" cy="883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381000" y="840469"/>
            <a:ext cx="2057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r>
              <a:rPr lang="es-ES_tradnl" altLang="en-US" dirty="0" smtClean="0">
                <a:latin typeface="CAC Futura Casual" pitchFamily="2" charset="0"/>
              </a:rPr>
              <a:t>un edificio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3048000" y="533400"/>
            <a:ext cx="38862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latin typeface="CAC Futura Casual" pitchFamily="2" charset="0"/>
              </a:rPr>
              <a:t>u</a:t>
            </a:r>
            <a:r>
              <a:rPr lang="es-ES_tradnl" altLang="en-US" dirty="0" smtClean="0">
                <a:latin typeface="CAC Futura Casual" pitchFamily="2" charset="0"/>
              </a:rPr>
              <a:t>na casa de apartamentos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4038600" y="14478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apartamento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1447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piso</a:t>
            </a:r>
            <a:endParaRPr lang="es-ES_tradnl" altLang="en-US" dirty="0">
              <a:latin typeface="CAC Futura Casual" pitchFamily="2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324600" y="5257800"/>
            <a:ext cx="14478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7721600" y="48006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The</a:t>
            </a:r>
            <a:r>
              <a:rPr lang="es-ES_tradnl" altLang="en-US" dirty="0" smtClean="0">
                <a:solidFill>
                  <a:srgbClr val="CC000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city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9100" y="6324600"/>
            <a:ext cx="7239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304800" y="6248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009900"/>
                </a:solidFill>
                <a:latin typeface="CAC Futura Casual" pitchFamily="2" charset="0"/>
              </a:rPr>
              <a:t>each</a:t>
            </a:r>
            <a:endParaRPr lang="es-ES_tradnl" altLang="en-US" dirty="0">
              <a:solidFill>
                <a:srgbClr val="0099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2971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solidFill>
                  <a:srgbClr val="0000FF"/>
                </a:solidFill>
                <a:latin typeface="CAC Futura Casual" pitchFamily="2" charset="0"/>
              </a:rPr>
              <a:t>A </a:t>
            </a:r>
            <a:r>
              <a:rPr lang="es-ES_tradnl" altLang="en-US" dirty="0" err="1" smtClean="0">
                <a:solidFill>
                  <a:srgbClr val="0000FF"/>
                </a:solidFill>
                <a:latin typeface="CAC Futura Casual" pitchFamily="2" charset="0"/>
              </a:rPr>
              <a:t>floor</a:t>
            </a:r>
            <a:endParaRPr lang="es-ES_tradnl" altLang="en-US" dirty="0">
              <a:solidFill>
                <a:srgbClr val="0000FF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59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3499</TotalTime>
  <Words>435</Words>
  <Application>Microsoft Office PowerPoint</Application>
  <PresentationFormat>On-screen Show (4:3)</PresentationFormat>
  <Paragraphs>100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Learning to Write</vt:lpstr>
      <vt:lpstr>Me llamo ___________ Clase 601 La fecha es el 12 de enero del 2015</vt:lpstr>
      <vt:lpstr>Repaso de la Tarea 41</vt:lpstr>
      <vt:lpstr>Repaso de la Tarea 41</vt:lpstr>
      <vt:lpstr>Vocabulario Nuevo</vt:lpstr>
      <vt:lpstr>El Edificio</vt:lpstr>
      <vt:lpstr>La Sala</vt:lpstr>
      <vt:lpstr>La Cocina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4 de marzo del 2010</dc:title>
  <dc:creator>Helen Zumaeta</dc:creator>
  <cp:lastModifiedBy>Helen Zumaeta</cp:lastModifiedBy>
  <cp:revision>52</cp:revision>
  <cp:lastPrinted>2015-01-12T15:16:24Z</cp:lastPrinted>
  <dcterms:created xsi:type="dcterms:W3CDTF">2010-03-02T20:53:29Z</dcterms:created>
  <dcterms:modified xsi:type="dcterms:W3CDTF">2015-01-12T16:15:32Z</dcterms:modified>
</cp:coreProperties>
</file>